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86" r:id="rId4"/>
    <p:sldId id="303" r:id="rId5"/>
    <p:sldId id="332" r:id="rId6"/>
    <p:sldId id="259" r:id="rId7"/>
    <p:sldId id="260" r:id="rId8"/>
    <p:sldId id="335" r:id="rId9"/>
    <p:sldId id="337" r:id="rId10"/>
    <p:sldId id="336" r:id="rId11"/>
    <p:sldId id="338" r:id="rId12"/>
    <p:sldId id="278" r:id="rId13"/>
    <p:sldId id="333" r:id="rId14"/>
    <p:sldId id="340" r:id="rId15"/>
    <p:sldId id="341" r:id="rId16"/>
    <p:sldId id="339" r:id="rId17"/>
    <p:sldId id="342" r:id="rId18"/>
    <p:sldId id="280" r:id="rId19"/>
    <p:sldId id="343" r:id="rId20"/>
    <p:sldId id="297" r:id="rId21"/>
    <p:sldId id="298" r:id="rId22"/>
    <p:sldId id="331" r:id="rId23"/>
  </p:sldIdLst>
  <p:sldSz cx="9144000" cy="6858000" type="screen4x3"/>
  <p:notesSz cx="6794500" cy="9931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2"/>
    <a:srgbClr val="000066"/>
    <a:srgbClr val="0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22" autoAdjust="0"/>
  </p:normalViewPr>
  <p:slideViewPr>
    <p:cSldViewPr>
      <p:cViewPr varScale="1">
        <p:scale>
          <a:sx n="122" d="100"/>
          <a:sy n="122" d="100"/>
        </p:scale>
        <p:origin x="-13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26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6031"/>
          </a:xfrm>
          <a:prstGeom prst="rect">
            <a:avLst/>
          </a:prstGeom>
        </p:spPr>
        <p:txBody>
          <a:bodyPr vert="horz" lIns="88224" tIns="44112" rIns="88224" bIns="44112" rtlCol="0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8495" y="1"/>
            <a:ext cx="2944486" cy="496031"/>
          </a:xfrm>
          <a:prstGeom prst="rect">
            <a:avLst/>
          </a:prstGeom>
        </p:spPr>
        <p:txBody>
          <a:bodyPr vert="horz" lIns="88224" tIns="44112" rIns="88224" bIns="44112" rtlCol="0"/>
          <a:lstStyle>
            <a:lvl1pPr algn="r">
              <a:defRPr sz="1100"/>
            </a:lvl1pPr>
          </a:lstStyle>
          <a:p>
            <a:fld id="{064F75A4-875F-40A3-94EC-99CF3C528F7A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3830"/>
            <a:ext cx="2944486" cy="496031"/>
          </a:xfrm>
          <a:prstGeom prst="rect">
            <a:avLst/>
          </a:prstGeom>
        </p:spPr>
        <p:txBody>
          <a:bodyPr vert="horz" lIns="88224" tIns="44112" rIns="88224" bIns="44112" rtlCol="0" anchor="b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8495" y="9433830"/>
            <a:ext cx="2944486" cy="496031"/>
          </a:xfrm>
          <a:prstGeom prst="rect">
            <a:avLst/>
          </a:prstGeom>
        </p:spPr>
        <p:txBody>
          <a:bodyPr vert="horz" lIns="88224" tIns="44112" rIns="88224" bIns="44112" rtlCol="0" anchor="b"/>
          <a:lstStyle>
            <a:lvl1pPr algn="r">
              <a:defRPr sz="1100"/>
            </a:lvl1pPr>
          </a:lstStyle>
          <a:p>
            <a:fld id="{F7C4CB41-1251-4CB8-97DE-475D864ED1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33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765" cy="498172"/>
          </a:xfrm>
          <a:prstGeom prst="rect">
            <a:avLst/>
          </a:prstGeom>
        </p:spPr>
        <p:txBody>
          <a:bodyPr vert="horz" lIns="92391" tIns="46195" rIns="92391" bIns="4619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127" y="1"/>
            <a:ext cx="2944765" cy="498172"/>
          </a:xfrm>
          <a:prstGeom prst="rect">
            <a:avLst/>
          </a:prstGeom>
        </p:spPr>
        <p:txBody>
          <a:bodyPr vert="horz" lIns="92391" tIns="46195" rIns="92391" bIns="46195" rtlCol="0"/>
          <a:lstStyle>
            <a:lvl1pPr algn="r">
              <a:defRPr sz="1200"/>
            </a:lvl1pPr>
          </a:lstStyle>
          <a:p>
            <a:fld id="{236A134B-2D18-46ED-ADCD-9A65F41B819C}" type="datetimeFigureOut">
              <a:rPr lang="pl-PL" smtClean="0"/>
              <a:t>2017-08-28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1241425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1" tIns="46195" rIns="92391" bIns="4619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933" y="4779887"/>
            <a:ext cx="5434635" cy="3910089"/>
          </a:xfrm>
          <a:prstGeom prst="rect">
            <a:avLst/>
          </a:prstGeom>
        </p:spPr>
        <p:txBody>
          <a:bodyPr vert="horz" lIns="92391" tIns="46195" rIns="92391" bIns="46195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3229"/>
            <a:ext cx="2944765" cy="498171"/>
          </a:xfrm>
          <a:prstGeom prst="rect">
            <a:avLst/>
          </a:prstGeom>
        </p:spPr>
        <p:txBody>
          <a:bodyPr vert="horz" lIns="92391" tIns="46195" rIns="92391" bIns="4619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127" y="9433229"/>
            <a:ext cx="2944765" cy="498171"/>
          </a:xfrm>
          <a:prstGeom prst="rect">
            <a:avLst/>
          </a:prstGeom>
        </p:spPr>
        <p:txBody>
          <a:bodyPr vert="horz" lIns="92391" tIns="46195" rIns="92391" bIns="46195" rtlCol="0" anchor="b"/>
          <a:lstStyle>
            <a:lvl1pPr algn="r">
              <a:defRPr sz="1200"/>
            </a:lvl1pPr>
          </a:lstStyle>
          <a:p>
            <a:fld id="{979A0136-7AF7-40DC-99DD-8130F4FB1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23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9493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001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568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552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3751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8094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0355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5482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7745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5473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286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5882-7480-47E7-BE93-AB9E7F268883}" type="datetimeFigureOut">
              <a:rPr lang="pl-PL" smtClean="0"/>
              <a:pPr/>
              <a:t>2017-08-28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3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pszenizne.pl/sites/default/files/r.dolata/2017/wie%C5%9B%C4%87i%20z%20dziedzin/Kwartalnik%202-2017.pdf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lapszenizne.pl/node/196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dhale24.pl/aktualnosci/artykul/50556/Podpisano_umowy_o_dofinansowanie_mikroprojektow.html" TargetMode="External"/><Relationship Id="rId5" Type="http://schemas.openxmlformats.org/officeDocument/2006/relationships/hyperlink" Target="http://www.pwt.euroregion-tatry.eu/aktualnosc/informacja-dot-realizacji-czesci-zadania-okreslonego-mikroprojektem-pn-quotczlowiek-w-przyrodzie-i-kulturze-polsko-slowackiego-spiszaquot" TargetMode="External"/><Relationship Id="rId4" Type="http://schemas.openxmlformats.org/officeDocument/2006/relationships/hyperlink" Target="https://www.lapszenizne.pl/aktualnosci/podpisano-mikroprojekt-pn-czlowiek-w-kulturze-i-przyrodzie-polsko-slowackiego-spisz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643050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6600" b="1" dirty="0">
                <a:solidFill>
                  <a:srgbClr val="000042"/>
                </a:solidFill>
              </a:rPr>
              <a:t>„</a:t>
            </a:r>
            <a:r>
              <a:rPr lang="pl-PL" sz="4800" b="1" dirty="0">
                <a:solidFill>
                  <a:srgbClr val="00001E"/>
                </a:solidFill>
              </a:rPr>
              <a:t>Człowiek w kulturze i przyrodzie polsko-słowackiego </a:t>
            </a:r>
            <a:r>
              <a:rPr lang="pl-PL" sz="4800" b="1" dirty="0" err="1">
                <a:solidFill>
                  <a:srgbClr val="00001E"/>
                </a:solidFill>
              </a:rPr>
              <a:t>Spisza</a:t>
            </a:r>
            <a:r>
              <a:rPr lang="pl-PL" sz="4800" b="1" dirty="0">
                <a:solidFill>
                  <a:srgbClr val="00001E"/>
                </a:solidFill>
              </a:rPr>
              <a:t> „</a:t>
            </a:r>
            <a:br>
              <a:rPr lang="pl-PL" sz="4800" b="1" dirty="0">
                <a:solidFill>
                  <a:srgbClr val="00001E"/>
                </a:solidFill>
              </a:rPr>
            </a:br>
            <a:r>
              <a:rPr lang="pl-PL" sz="4800" b="1" dirty="0">
                <a:solidFill>
                  <a:srgbClr val="00001E"/>
                </a:solidFill>
              </a:rPr>
              <a:t/>
            </a:r>
            <a:br>
              <a:rPr lang="pl-PL" sz="4800" b="1" dirty="0">
                <a:solidFill>
                  <a:srgbClr val="00001E"/>
                </a:solidFill>
              </a:rPr>
            </a:br>
            <a:r>
              <a:rPr lang="pl-PL" sz="4800" b="1" dirty="0">
                <a:solidFill>
                  <a:srgbClr val="00001E"/>
                </a:solidFill>
              </a:rPr>
              <a:t>„</a:t>
            </a:r>
            <a:r>
              <a:rPr lang="pl-PL" sz="4800" b="1" dirty="0" err="1">
                <a:solidFill>
                  <a:srgbClr val="00001E"/>
                </a:solidFill>
              </a:rPr>
              <a:t>Človek</a:t>
            </a:r>
            <a:r>
              <a:rPr lang="pl-PL" sz="4800" b="1" dirty="0">
                <a:solidFill>
                  <a:srgbClr val="00001E"/>
                </a:solidFill>
              </a:rPr>
              <a:t> v </a:t>
            </a:r>
            <a:r>
              <a:rPr lang="pl-PL" sz="4800" b="1" dirty="0" err="1">
                <a:solidFill>
                  <a:srgbClr val="00001E"/>
                </a:solidFill>
              </a:rPr>
              <a:t>kultúre</a:t>
            </a:r>
            <a:r>
              <a:rPr lang="pl-PL" sz="4800" b="1" dirty="0">
                <a:solidFill>
                  <a:srgbClr val="00001E"/>
                </a:solidFill>
              </a:rPr>
              <a:t> a </a:t>
            </a:r>
            <a:r>
              <a:rPr lang="pl-PL" sz="4800" b="1" dirty="0" err="1">
                <a:solidFill>
                  <a:srgbClr val="00001E"/>
                </a:solidFill>
              </a:rPr>
              <a:t>prírode</a:t>
            </a:r>
            <a:r>
              <a:rPr lang="pl-PL" sz="4800" b="1" dirty="0">
                <a:solidFill>
                  <a:srgbClr val="00001E"/>
                </a:solidFill>
              </a:rPr>
              <a:t> </a:t>
            </a:r>
            <a:br>
              <a:rPr lang="pl-PL" sz="4800" b="1" dirty="0">
                <a:solidFill>
                  <a:srgbClr val="00001E"/>
                </a:solidFill>
              </a:rPr>
            </a:br>
            <a:r>
              <a:rPr lang="pl-PL" sz="4800" b="1" dirty="0" err="1">
                <a:solidFill>
                  <a:srgbClr val="00001E"/>
                </a:solidFill>
              </a:rPr>
              <a:t>poľsko</a:t>
            </a:r>
            <a:r>
              <a:rPr lang="pl-PL" sz="4800" b="1" dirty="0">
                <a:solidFill>
                  <a:srgbClr val="00001E"/>
                </a:solidFill>
              </a:rPr>
              <a:t>- </a:t>
            </a:r>
            <a:r>
              <a:rPr lang="pl-PL" sz="4800" b="1" dirty="0" err="1">
                <a:solidFill>
                  <a:srgbClr val="00001E"/>
                </a:solidFill>
              </a:rPr>
              <a:t>slovenského</a:t>
            </a:r>
            <a:r>
              <a:rPr lang="pl-PL" sz="4800" b="1" dirty="0">
                <a:solidFill>
                  <a:srgbClr val="00001E"/>
                </a:solidFill>
              </a:rPr>
              <a:t> </a:t>
            </a:r>
            <a:r>
              <a:rPr lang="pl-PL" sz="4800" b="1" dirty="0" err="1">
                <a:solidFill>
                  <a:srgbClr val="00001E"/>
                </a:solidFill>
              </a:rPr>
              <a:t>Spiša</a:t>
            </a:r>
            <a:r>
              <a:rPr lang="pl-PL" sz="4800" b="1" dirty="0">
                <a:solidFill>
                  <a:srgbClr val="00001E"/>
                </a:solidFill>
              </a:rPr>
              <a:t>”</a:t>
            </a: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000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20" y="188641"/>
            <a:ext cx="1421545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b.pietrus-rak\Desktop\Mikroprojekt\2017\zdjęcia konferencja\DSC_0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600400" cy="2400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 descr="C:\Users\b.pietrus-rak\Desktop\Mikroprojekt\2017\zdjęcia konferencja\DSC_0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531148" cy="23540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.pietrus-rak\Desktop\Mikroprojekt\2017\zdjęcia konferencja\DSC_08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31387"/>
            <a:ext cx="3601271" cy="2400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966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11560" y="2053239"/>
            <a:ext cx="7776864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200" b="1" dirty="0">
                <a:solidFill>
                  <a:srgbClr val="00001E"/>
                </a:solidFill>
              </a:rPr>
              <a:t>Dnia </a:t>
            </a:r>
            <a:r>
              <a:rPr lang="pl-PL" sz="3200" b="1" dirty="0" smtClean="0">
                <a:solidFill>
                  <a:srgbClr val="00001E"/>
                </a:solidFill>
              </a:rPr>
              <a:t>19 czerwca, została podpisana umowa na pełnienie funkcji koordynatora projektu pn</a:t>
            </a:r>
            <a:r>
              <a:rPr lang="pl-PL" sz="3200" b="1" dirty="0">
                <a:solidFill>
                  <a:srgbClr val="00001E"/>
                </a:solidFill>
              </a:rPr>
              <a:t>.: </a:t>
            </a:r>
            <a:endParaRPr lang="pl-PL" sz="3200" b="1" dirty="0" smtClean="0">
              <a:solidFill>
                <a:srgbClr val="00001E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sz="3200" b="1" dirty="0" smtClean="0">
                <a:solidFill>
                  <a:srgbClr val="00001E"/>
                </a:solidFill>
              </a:rPr>
              <a:t>„</a:t>
            </a:r>
            <a:r>
              <a:rPr lang="pl-PL" sz="3200" b="1" dirty="0">
                <a:solidFill>
                  <a:srgbClr val="00001E"/>
                </a:solidFill>
              </a:rPr>
              <a:t>Człowiek w kulturze i przyrodzie polsko-słowackiego </a:t>
            </a:r>
            <a:r>
              <a:rPr lang="pl-PL" sz="3200" b="1" dirty="0" err="1">
                <a:solidFill>
                  <a:srgbClr val="00001E"/>
                </a:solidFill>
              </a:rPr>
              <a:t>Spisza</a:t>
            </a:r>
            <a:r>
              <a:rPr lang="pl-PL" sz="3200" b="1" dirty="0">
                <a:solidFill>
                  <a:srgbClr val="00001E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4180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W dniu 12 lipca zlecono usługę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opracowania merytorycznego i graficznego tablic informacyjnych i panoramicznych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w ramach zaplanowanych działań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w mikroprojekcie. 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Dnia 27 lipca została podpisana umowa na </a:t>
            </a:r>
            <a:r>
              <a:rPr lang="pl-PL" b="1" dirty="0">
                <a:solidFill>
                  <a:srgbClr val="00001E"/>
                </a:solidFill>
              </a:rPr>
              <a:t>Zamówienie pn.: </a:t>
            </a: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Wykonanie </a:t>
            </a:r>
            <a:r>
              <a:rPr lang="pl-PL" b="1" dirty="0">
                <a:solidFill>
                  <a:srgbClr val="00001E"/>
                </a:solidFill>
              </a:rPr>
              <a:t>parkingu – miejsca postojowego do 5 stanowisk w ramach </a:t>
            </a:r>
            <a:r>
              <a:rPr lang="pl-PL" b="1" dirty="0" smtClean="0">
                <a:solidFill>
                  <a:srgbClr val="00001E"/>
                </a:solidFill>
              </a:rPr>
              <a:t>mikroprojektu.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Zakres umowy został odebrany 23.08.2017r. 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b.pietrus-rak\Desktop\Mikroprojekt\2017\zdjęcia przed realizacją\FALSZTYN\DSC_08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700808"/>
            <a:ext cx="4320480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C:\Users\b.pietrus-rak\Desktop\Mikroprojekt\2017\KOSTKA\zdjęcia\DSC006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81" y="3068004"/>
            <a:ext cx="4680520" cy="3510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36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b.pietrus-rak\Desktop\Mikroprojekt\2017\zdjęcia przed realizacją\FALSZTYN\DSC_0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21246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.pietrus-rak\Desktop\Mikroprojekt\2017\KOSTKA\zdjęcia\DSC00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84" y="2852936"/>
            <a:ext cx="4616830" cy="3462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5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W dniu 2 sierpnia 2017 r. Gmina Łapsze </a:t>
            </a:r>
            <a:r>
              <a:rPr lang="pl-PL" b="1" dirty="0" smtClean="0">
                <a:solidFill>
                  <a:srgbClr val="00001E"/>
                </a:solidFill>
              </a:rPr>
              <a:t>Niżne, </a:t>
            </a:r>
            <a:r>
              <a:rPr lang="pl-PL" b="1" dirty="0">
                <a:solidFill>
                  <a:srgbClr val="00001E"/>
                </a:solidFill>
              </a:rPr>
              <a:t>wszczęła </a:t>
            </a:r>
            <a:r>
              <a:rPr lang="pl-PL" b="1" dirty="0" smtClean="0">
                <a:solidFill>
                  <a:srgbClr val="00001E"/>
                </a:solidFill>
              </a:rPr>
              <a:t>postępowanie </a:t>
            </a:r>
            <a:r>
              <a:rPr lang="pl-PL" b="1" dirty="0">
                <a:solidFill>
                  <a:srgbClr val="00001E"/>
                </a:solidFill>
              </a:rPr>
              <a:t>o udzielenie zamówienia publicznego w formie zapytania ofertowego pn</a:t>
            </a:r>
            <a:r>
              <a:rPr lang="pl-PL" b="1" dirty="0" smtClean="0">
                <a:solidFill>
                  <a:srgbClr val="00001E"/>
                </a:solidFill>
              </a:rPr>
              <a:t>.: </a:t>
            </a:r>
            <a:r>
              <a:rPr lang="pl-PL" b="1" dirty="0">
                <a:solidFill>
                  <a:srgbClr val="00001E"/>
                </a:solidFill>
              </a:rPr>
              <a:t>„Budowa platformy widokowej oraz wykonanie i montaż obiektów małej architektury”, wyznaczając termin składania ofert do dnia 17 sierpnia 2017 do godz. 9:00.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Do upływu terminu składnia ofert nie wpłynęła żadna oferta </a:t>
            </a:r>
            <a:r>
              <a:rPr lang="pl-PL" b="1" dirty="0" smtClean="0">
                <a:solidFill>
                  <a:srgbClr val="00001E"/>
                </a:solidFill>
              </a:rPr>
              <a:t/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b="1" dirty="0" smtClean="0">
                <a:solidFill>
                  <a:srgbClr val="00001E"/>
                </a:solidFill>
              </a:rPr>
              <a:t>i </a:t>
            </a:r>
            <a:r>
              <a:rPr lang="pl-PL" b="1" dirty="0">
                <a:solidFill>
                  <a:srgbClr val="00001E"/>
                </a:solidFill>
              </a:rPr>
              <a:t>Zamawiający w myśl postanowień Zapytania ofertowego w tym samym dniu unieważnił postępowanie.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W dniu 4 sierpnia 2017 r. Zamawiający ponownie wszczął postępowanie o udzielenie zamówienia publicznego w formie zapytania ofertowego pn</a:t>
            </a:r>
            <a:r>
              <a:rPr lang="pl-PL" b="1" dirty="0" smtClean="0">
                <a:solidFill>
                  <a:srgbClr val="00001E"/>
                </a:solidFill>
              </a:rPr>
              <a:t>.: </a:t>
            </a:r>
            <a:r>
              <a:rPr lang="pl-PL" b="1" dirty="0">
                <a:solidFill>
                  <a:srgbClr val="00001E"/>
                </a:solidFill>
              </a:rPr>
              <a:t>„Budowa platformy widokowej oraz wykonanie i montaż obiektów małej architektury – II postępowanie”, wyznaczając termin składania ofert </a:t>
            </a: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do </a:t>
            </a:r>
            <a:r>
              <a:rPr lang="pl-PL" b="1" dirty="0">
                <a:solidFill>
                  <a:srgbClr val="00001E"/>
                </a:solidFill>
              </a:rPr>
              <a:t>dnia 4 września 2017 do godz. 9:00.</a:t>
            </a: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8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Dnia 25 sierpnia zlecono do realizacji Zamówienie pn.: 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„Dostawa panoramicznej lunety widokowej </a:t>
            </a: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w </a:t>
            </a:r>
            <a:r>
              <a:rPr lang="pl-PL" b="1" dirty="0">
                <a:solidFill>
                  <a:srgbClr val="00001E"/>
                </a:solidFill>
              </a:rPr>
              <a:t>ilości 2 sztuk” w ramach </a:t>
            </a:r>
            <a:r>
              <a:rPr lang="pl-PL" b="1" dirty="0" smtClean="0">
                <a:solidFill>
                  <a:srgbClr val="00001E"/>
                </a:solidFill>
              </a:rPr>
              <a:t>mikroprojektu. 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86520"/>
            <a:ext cx="9144000" cy="571480"/>
          </a:xfrm>
        </p:spPr>
        <p:txBody>
          <a:bodyPr>
            <a:normAutofit/>
          </a:bodyPr>
          <a:lstStyle/>
          <a:p>
            <a:r>
              <a:rPr lang="pl-PL" sz="1400" i="1" dirty="0" smtClean="0">
                <a:solidFill>
                  <a:srgbClr val="000066"/>
                </a:solidFill>
              </a:rPr>
              <a:t/>
            </a:r>
            <a:br>
              <a:rPr lang="pl-PL" sz="1400" i="1" dirty="0" smtClean="0">
                <a:solidFill>
                  <a:srgbClr val="000066"/>
                </a:solidFill>
              </a:rPr>
            </a:br>
            <a:endParaRPr lang="pl-PL" sz="14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Dotychczasowa promocja mikroprojektu pn.: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„</a:t>
            </a:r>
            <a:r>
              <a:rPr lang="pl-PL" b="1" dirty="0">
                <a:solidFill>
                  <a:srgbClr val="00001E"/>
                </a:solidFill>
              </a:rPr>
              <a:t>Człowiek w kulturze i przyrodzie polsko-słowackiego </a:t>
            </a:r>
            <a:r>
              <a:rPr lang="pl-PL" b="1" dirty="0" err="1">
                <a:solidFill>
                  <a:srgbClr val="00001E"/>
                </a:solidFill>
              </a:rPr>
              <a:t>Spisza</a:t>
            </a:r>
            <a:r>
              <a:rPr lang="pl-PL" b="1" dirty="0">
                <a:solidFill>
                  <a:srgbClr val="00001E"/>
                </a:solidFill>
              </a:rPr>
              <a:t>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86520"/>
            <a:ext cx="9144000" cy="571480"/>
          </a:xfrm>
        </p:spPr>
        <p:txBody>
          <a:bodyPr>
            <a:normAutofit/>
          </a:bodyPr>
          <a:lstStyle/>
          <a:p>
            <a:r>
              <a:rPr lang="pl-PL" sz="1400" i="1" dirty="0" smtClean="0">
                <a:solidFill>
                  <a:srgbClr val="000066"/>
                </a:solidFill>
              </a:rPr>
              <a:t/>
            </a:r>
            <a:br>
              <a:rPr lang="pl-PL" sz="1400" i="1" dirty="0" smtClean="0">
                <a:solidFill>
                  <a:srgbClr val="000066"/>
                </a:solidFill>
              </a:rPr>
            </a:br>
            <a:endParaRPr lang="pl-PL" sz="14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sz="20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00001E"/>
                </a:solidFill>
              </a:rPr>
              <a:t>Informacje o projekcie dostępne na stronach: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rgbClr val="00001E"/>
                </a:solidFill>
                <a:hlinkClick r:id="rId2"/>
              </a:rPr>
              <a:t>https</a:t>
            </a:r>
            <a:r>
              <a:rPr lang="pl-PL" sz="1900" dirty="0">
                <a:solidFill>
                  <a:srgbClr val="00001E"/>
                </a:solidFill>
                <a:hlinkClick r:id="rId2"/>
              </a:rPr>
              <a:t>://</a:t>
            </a:r>
            <a:r>
              <a:rPr lang="pl-PL" sz="1900" dirty="0" smtClean="0">
                <a:solidFill>
                  <a:srgbClr val="00001E"/>
                </a:solidFill>
                <a:hlinkClick r:id="rId2"/>
              </a:rPr>
              <a:t>www.lapszenizne.pl/node/1960</a:t>
            </a: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 smtClean="0">
              <a:solidFill>
                <a:srgbClr val="00001E"/>
              </a:solidFill>
              <a:hlinkClick r:id="rId3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rgbClr val="00001E"/>
                </a:solidFill>
                <a:hlinkClick r:id="rId3"/>
              </a:rPr>
              <a:t>https</a:t>
            </a:r>
            <a:r>
              <a:rPr lang="pl-PL" sz="1900" dirty="0">
                <a:solidFill>
                  <a:srgbClr val="00001E"/>
                </a:solidFill>
                <a:hlinkClick r:id="rId3"/>
              </a:rPr>
              <a:t>://</a:t>
            </a:r>
            <a:r>
              <a:rPr lang="pl-PL" sz="1900" dirty="0" smtClean="0">
                <a:solidFill>
                  <a:srgbClr val="00001E"/>
                </a:solidFill>
                <a:hlinkClick r:id="rId3"/>
              </a:rPr>
              <a:t>www.lapszenizne.pl/sites/default/files/r.dolata/2017/wie%C5%9B%C4%87i%20z%20dziedzin/Kwartalnik%202-2017.pdf</a:t>
            </a: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rgbClr val="00001E"/>
                </a:solidFill>
                <a:hlinkClick r:id="rId4"/>
              </a:rPr>
              <a:t>https</a:t>
            </a:r>
            <a:r>
              <a:rPr lang="pl-PL" sz="1900" dirty="0">
                <a:solidFill>
                  <a:srgbClr val="00001E"/>
                </a:solidFill>
                <a:hlinkClick r:id="rId4"/>
              </a:rPr>
              <a:t>://</a:t>
            </a:r>
            <a:r>
              <a:rPr lang="pl-PL" sz="1900" dirty="0" smtClean="0">
                <a:solidFill>
                  <a:srgbClr val="00001E"/>
                </a:solidFill>
                <a:hlinkClick r:id="rId4"/>
              </a:rPr>
              <a:t>www.lapszenizne.pl/aktualnosci/podpisano-mikroprojekt-pn-czlowiek-w-kulturze-i-przyrodzie-polsko-slowackiego-spisza</a:t>
            </a: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sz="1900" dirty="0">
                <a:solidFill>
                  <a:srgbClr val="00001E"/>
                </a:solidFill>
                <a:hlinkClick r:id="rId5"/>
              </a:rPr>
              <a:t>http://</a:t>
            </a:r>
            <a:r>
              <a:rPr lang="pl-PL" sz="1900" dirty="0" smtClean="0">
                <a:solidFill>
                  <a:srgbClr val="00001E"/>
                </a:solidFill>
                <a:hlinkClick r:id="rId5"/>
              </a:rPr>
              <a:t>www.pwt.euroregion-tatry.eu/aktualnosc/informacja-dot-realizacji-czesci-zadania-okreslonego-mikroprojektem-pn-quotczlowiek-w-przyrodzie-i-kulturze-polsko-slowackiego-spiszaquot</a:t>
            </a: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sz="1900" dirty="0">
                <a:solidFill>
                  <a:srgbClr val="00001E"/>
                </a:solidFill>
                <a:hlinkClick r:id="rId6"/>
              </a:rPr>
              <a:t>http://</a:t>
            </a:r>
            <a:r>
              <a:rPr lang="pl-PL" sz="1900" dirty="0" smtClean="0">
                <a:solidFill>
                  <a:srgbClr val="00001E"/>
                </a:solidFill>
                <a:hlinkClick r:id="rId6"/>
              </a:rPr>
              <a:t>podhale24.pl/aktualnosci/artykul/50556/Podpisano_umowy_o_dofinansowanie_mikroprojektow.html</a:t>
            </a: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sz="1900" dirty="0" smtClean="0">
              <a:solidFill>
                <a:srgbClr val="00001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93618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Mikroprojekt współfinansowany ze </a:t>
            </a:r>
            <a:r>
              <a:rPr lang="pl-PL" b="1" dirty="0">
                <a:solidFill>
                  <a:srgbClr val="00001E"/>
                </a:solidFill>
              </a:rPr>
              <a:t>środków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Europejskiego Funduszu Rozwoju Regionalnego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Program </a:t>
            </a:r>
            <a:r>
              <a:rPr lang="pl-PL" b="1" dirty="0" err="1">
                <a:solidFill>
                  <a:srgbClr val="00001E"/>
                </a:solidFill>
              </a:rPr>
              <a:t>Interreg</a:t>
            </a:r>
            <a:r>
              <a:rPr lang="pl-PL" b="1" dirty="0">
                <a:solidFill>
                  <a:srgbClr val="00001E"/>
                </a:solidFill>
              </a:rPr>
              <a:t> V-A Polska - Słowacja </a:t>
            </a:r>
            <a:r>
              <a:rPr lang="pl-PL" b="1" dirty="0" smtClean="0">
                <a:solidFill>
                  <a:srgbClr val="00001E"/>
                </a:solidFill>
              </a:rPr>
              <a:t/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b="1" dirty="0" smtClean="0">
                <a:solidFill>
                  <a:srgbClr val="00001E"/>
                </a:solidFill>
              </a:rPr>
              <a:t>2014 </a:t>
            </a:r>
            <a:r>
              <a:rPr lang="pl-PL" b="1" dirty="0">
                <a:solidFill>
                  <a:srgbClr val="00001E"/>
                </a:solidFill>
              </a:rPr>
              <a:t>- 2020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3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 smtClean="0"/>
              <a:t>DZIAŁANIA </a:t>
            </a:r>
            <a:r>
              <a:rPr lang="pl-PL" b="1" dirty="0"/>
              <a:t>PARTNERA WIODĄCEGO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78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/>
              <a:t>1. Udział w konferencji otwarcia</a:t>
            </a:r>
          </a:p>
          <a:p>
            <a:pPr marL="0" indent="0">
              <a:buNone/>
            </a:pPr>
            <a:r>
              <a:rPr lang="pl-PL" b="1" dirty="0"/>
              <a:t>2. Opracowanie i realizacja </a:t>
            </a:r>
            <a:r>
              <a:rPr lang="pl-PL" b="1" dirty="0" smtClean="0"/>
              <a:t>zamówienia publicznego, celem wyboru wydawcy </a:t>
            </a:r>
            <a:r>
              <a:rPr lang="pl-PL" b="1" dirty="0"/>
              <a:t>publikacji</a:t>
            </a:r>
          </a:p>
          <a:p>
            <a:pPr marL="0" indent="0">
              <a:buNone/>
            </a:pPr>
            <a:r>
              <a:rPr lang="pl-PL" b="1" dirty="0"/>
              <a:t>3. Podpisanie umowy z wybranym oferentem</a:t>
            </a:r>
          </a:p>
          <a:p>
            <a:pPr marL="0" indent="0">
              <a:buNone/>
            </a:pPr>
            <a:r>
              <a:rPr lang="pl-PL" b="1" dirty="0"/>
              <a:t>4. Spotkanie robocze z wydawcą publikacji</a:t>
            </a:r>
          </a:p>
          <a:p>
            <a:pPr marL="0" indent="0">
              <a:buNone/>
            </a:pPr>
            <a:r>
              <a:rPr lang="pl-PL" b="1" dirty="0"/>
              <a:t>5. Spotkanie robocze z partnerem projektu, wykonawcą wydawcy, liderami zespołów folklorystycznych i grupami na temat koncepcji nowo przygotowanej </a:t>
            </a:r>
            <a:r>
              <a:rPr lang="pl-PL" b="1" dirty="0" smtClean="0"/>
              <a:t>publikacji</a:t>
            </a:r>
            <a:endParaRPr lang="pl-PL" b="1" dirty="0"/>
          </a:p>
          <a:p>
            <a:pPr marL="0" indent="0">
              <a:buNone/>
            </a:pPr>
            <a:r>
              <a:rPr lang="pl-PL" b="1" dirty="0"/>
              <a:t>6. Przygotowywanie dokumentów do </a:t>
            </a:r>
            <a:r>
              <a:rPr lang="pl-PL" b="1" dirty="0" smtClean="0"/>
              <a:t>zamówienia publicznego </a:t>
            </a:r>
            <a:r>
              <a:rPr lang="pl-PL" b="1" dirty="0"/>
              <a:t>na nośnik CD</a:t>
            </a:r>
          </a:p>
          <a:p>
            <a:pPr marL="0" indent="0">
              <a:buNone/>
            </a:pPr>
            <a:r>
              <a:rPr lang="pl-PL" b="1" dirty="0"/>
              <a:t>7. </a:t>
            </a:r>
            <a:r>
              <a:rPr lang="pl-PL" b="1" dirty="0" smtClean="0"/>
              <a:t>Współpraca przy zbieraniu </a:t>
            </a:r>
            <a:r>
              <a:rPr lang="pl-PL" b="1" dirty="0"/>
              <a:t>zdjęć </a:t>
            </a:r>
            <a:r>
              <a:rPr lang="pl-PL" b="1" dirty="0" smtClean="0"/>
              <a:t>do </a:t>
            </a:r>
            <a:r>
              <a:rPr lang="pl-PL" b="1" dirty="0"/>
              <a:t>publikacji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445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DZIĘKUJMY </a:t>
            </a:r>
            <a:r>
              <a:rPr lang="pl-PL" sz="3200" b="1" dirty="0">
                <a:solidFill>
                  <a:srgbClr val="00001E"/>
                </a:solidFill>
              </a:rPr>
              <a:t>ZA UWAGĘ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052736"/>
            <a:ext cx="8786874" cy="4968552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00001E"/>
                </a:solidFill>
              </a:rPr>
              <a:t>PODSUMOWANIE REALIZOWANYCH ZADAŃ NA DZIEŃ 25.08.2017r.</a:t>
            </a:r>
            <a:endParaRPr lang="pl-PL" sz="3200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3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DZIAŁANIA PARTNERA WIODĄCEGO</a:t>
            </a: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9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1255440"/>
            <a:ext cx="8229600" cy="487072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Dnia 1 czerwca zlecono wykonanie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plakatu A3 (4 szt.),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promującego przedmiotowe zadanie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575574"/>
              </p:ext>
            </p:extLst>
          </p:nvPr>
        </p:nvGraphicFramePr>
        <p:xfrm>
          <a:off x="1979712" y="2924944"/>
          <a:ext cx="5369015" cy="3795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crobat Document" r:id="rId4" imgW="11344209" imgH="8020050" progId="AcroExch.Document.11">
                  <p:embed/>
                </p:oleObj>
              </mc:Choice>
              <mc:Fallback>
                <p:oleObj name="Acrobat Document" r:id="rId4" imgW="11344209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9712" y="2924944"/>
                        <a:ext cx="5369015" cy="3795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12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075" y="857232"/>
            <a:ext cx="8589850" cy="228373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0066"/>
                </a:solidFill>
              </a:rPr>
              <a:t/>
            </a:r>
            <a:br>
              <a:rPr lang="pl-PL" sz="2800" b="1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b.pietrus-rak\Desktop\Mikroprojekt\2017\zdjęcia konferencja\DSC_0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3384376" cy="2256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.pietrus-rak\Desktop\Mikroprojekt\2017\zdjęcia konferencja\IMG_20170705_143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b.pietrus-rak\Desktop\Mikroprojekt\2017\zdjęcia konferencja\IMG_20170705_145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96" y="1412776"/>
            <a:ext cx="3336371" cy="2502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.pietrus-rak\Desktop\Mikroprojekt\2017\zdjęcia konferencja\DSC_08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01" y="4321641"/>
            <a:ext cx="3590563" cy="2393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559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11560" y="2053239"/>
            <a:ext cx="7776864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200" b="1" dirty="0" smtClean="0">
                <a:solidFill>
                  <a:srgbClr val="00001E"/>
                </a:solidFill>
              </a:rPr>
              <a:t>W dniu 12 czerwca odbyła się </a:t>
            </a:r>
          </a:p>
          <a:p>
            <a:pPr lvl="0" algn="ctr">
              <a:spcBef>
                <a:spcPct val="20000"/>
              </a:spcBef>
            </a:pPr>
            <a:r>
              <a:rPr lang="pl-PL" sz="3200" b="1" dirty="0" smtClean="0">
                <a:solidFill>
                  <a:srgbClr val="00001E"/>
                </a:solidFill>
              </a:rPr>
              <a:t>KONFERENCJA NA ROZPOCZĘCIE MIKROPROJEKTU.</a:t>
            </a:r>
          </a:p>
        </p:txBody>
      </p:sp>
    </p:spTree>
    <p:extLst>
      <p:ext uri="{BB962C8B-B14F-4D97-AF65-F5344CB8AC3E}">
        <p14:creationId xmlns:p14="http://schemas.microsoft.com/office/powerpoint/2010/main" val="27859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29584" y="1363820"/>
            <a:ext cx="8102856" cy="454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200" b="1" dirty="0">
                <a:solidFill>
                  <a:srgbClr val="00001E"/>
                </a:solidFill>
              </a:rPr>
              <a:t>Podczas konferencji Partner </a:t>
            </a:r>
            <a:r>
              <a:rPr lang="pl-PL" sz="3200" b="1" dirty="0" smtClean="0">
                <a:solidFill>
                  <a:srgbClr val="00001E"/>
                </a:solidFill>
              </a:rPr>
              <a:t>Wiodący </a:t>
            </a:r>
            <a:r>
              <a:rPr lang="pl-PL" sz="3200" b="1" dirty="0">
                <a:solidFill>
                  <a:srgbClr val="00001E"/>
                </a:solidFill>
              </a:rPr>
              <a:t>przedstawił w formie </a:t>
            </a:r>
            <a:r>
              <a:rPr lang="pl-PL" sz="3200" b="1" dirty="0" smtClean="0">
                <a:solidFill>
                  <a:srgbClr val="00001E"/>
                </a:solidFill>
              </a:rPr>
              <a:t>prezentacji, </a:t>
            </a:r>
            <a:r>
              <a:rPr lang="pl-PL" sz="3200" b="1" dirty="0">
                <a:solidFill>
                  <a:srgbClr val="00001E"/>
                </a:solidFill>
              </a:rPr>
              <a:t>informacje </a:t>
            </a:r>
            <a:endParaRPr lang="pl-PL" sz="3200" b="1" dirty="0" smtClean="0">
              <a:solidFill>
                <a:srgbClr val="00001E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sz="3200" b="1" dirty="0" smtClean="0">
                <a:solidFill>
                  <a:srgbClr val="00001E"/>
                </a:solidFill>
              </a:rPr>
              <a:t>o </a:t>
            </a:r>
            <a:r>
              <a:rPr lang="pl-PL" sz="3200" b="1" dirty="0">
                <a:solidFill>
                  <a:srgbClr val="00001E"/>
                </a:solidFill>
              </a:rPr>
              <a:t>działaniach, które będą realizowane </a:t>
            </a:r>
            <a:endParaRPr lang="pl-PL" sz="3200" b="1" dirty="0" smtClean="0">
              <a:solidFill>
                <a:srgbClr val="00001E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sz="3200" b="1" dirty="0" smtClean="0">
                <a:solidFill>
                  <a:srgbClr val="00001E"/>
                </a:solidFill>
              </a:rPr>
              <a:t>w </a:t>
            </a:r>
            <a:r>
              <a:rPr lang="pl-PL" sz="3200" b="1" dirty="0">
                <a:solidFill>
                  <a:srgbClr val="00001E"/>
                </a:solidFill>
              </a:rPr>
              <a:t>ramach mikroprojektu.</a:t>
            </a:r>
          </a:p>
          <a:p>
            <a:pPr lvl="0" algn="ctr">
              <a:spcBef>
                <a:spcPct val="20000"/>
              </a:spcBef>
            </a:pPr>
            <a:r>
              <a:rPr lang="pl-PL" sz="3200" b="1" dirty="0">
                <a:solidFill>
                  <a:srgbClr val="00001E"/>
                </a:solidFill>
              </a:rPr>
              <a:t>Partner Projektu </a:t>
            </a:r>
            <a:r>
              <a:rPr lang="pl-PL" sz="3200" b="1" dirty="0" smtClean="0">
                <a:solidFill>
                  <a:srgbClr val="00001E"/>
                </a:solidFill>
              </a:rPr>
              <a:t>przedstawił również </a:t>
            </a:r>
          </a:p>
          <a:p>
            <a:pPr lvl="0" algn="ctr">
              <a:spcBef>
                <a:spcPct val="20000"/>
              </a:spcBef>
            </a:pPr>
            <a:r>
              <a:rPr lang="pl-PL" sz="3200" b="1" dirty="0" smtClean="0">
                <a:solidFill>
                  <a:srgbClr val="00001E"/>
                </a:solidFill>
              </a:rPr>
              <a:t>działania planowane do realizacji.</a:t>
            </a:r>
          </a:p>
          <a:p>
            <a:pPr lvl="0" algn="ctr">
              <a:spcBef>
                <a:spcPct val="20000"/>
              </a:spcBef>
            </a:pPr>
            <a:endParaRPr lang="pl-PL" sz="2000" b="1" dirty="0" smtClean="0">
              <a:solidFill>
                <a:srgbClr val="00001E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pl-PL" sz="2000" b="1" dirty="0" smtClean="0">
                <a:solidFill>
                  <a:srgbClr val="00001E"/>
                </a:solidFill>
              </a:rPr>
              <a:t>Prezentacja z konferencji dostępna na stronie UG Łapsze Niżne:</a:t>
            </a:r>
          </a:p>
          <a:p>
            <a:pPr lvl="0" algn="ctr">
              <a:spcBef>
                <a:spcPct val="20000"/>
              </a:spcBef>
            </a:pPr>
            <a:r>
              <a:rPr lang="pl-PL" sz="2000" b="1" dirty="0">
                <a:solidFill>
                  <a:srgbClr val="00001E"/>
                </a:solidFill>
              </a:rPr>
              <a:t>https://www.lapszenizne.pl/node/1960</a:t>
            </a:r>
          </a:p>
        </p:txBody>
      </p:sp>
    </p:spTree>
    <p:extLst>
      <p:ext uri="{BB962C8B-B14F-4D97-AF65-F5344CB8AC3E}">
        <p14:creationId xmlns:p14="http://schemas.microsoft.com/office/powerpoint/2010/main" val="4813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b.pietrus-rak\Desktop\Mikroprojekt\2017\zdjęcia konferencja\DSC_0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563452" cy="2375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.pietrus-rak\Desktop\Mikroprojekt\2017\zdjęcia konferencja\DSC_0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888432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.pietrus-rak\Desktop\Mikroprojekt\2017\zdjęcia konferencja\DSC_08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66102"/>
            <a:ext cx="4180852" cy="2787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45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2830</TotalTime>
  <Words>355</Words>
  <Application>Microsoft Office PowerPoint</Application>
  <PresentationFormat>Pokaz na ekranie (4:3)</PresentationFormat>
  <Paragraphs>80</Paragraphs>
  <Slides>22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4" baseType="lpstr">
      <vt:lpstr>Motyw pakietu Office</vt:lpstr>
      <vt:lpstr>Acrobat Document</vt:lpstr>
      <vt:lpstr>  „Człowiek w kulturze i przyrodzie polsko-słowackiego Spisza „  „Človek v kultúre a prírode  poľsko- slovenského Spiša”</vt:lpstr>
      <vt:lpstr>Prezentacja programu PowerPoint</vt:lpstr>
      <vt:lpstr>PODSUMOWANIE REALIZOWANYCH ZADAŃ NA DZIEŃ 25.08.2017r.</vt:lpstr>
      <vt:lpstr>Prezentacja programu PowerPoint</vt:lpstr>
      <vt:lpstr>Prezentacja programu PowerPoint</vt:lpstr>
      <vt:lpstr>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 </vt:lpstr>
      <vt:lpstr>Prezentacja programu PowerPoint</vt:lpstr>
      <vt:lpstr>Prezentacja programu PowerPoint</vt:lpstr>
      <vt:lpstr>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Kuba</dc:creator>
  <cp:lastModifiedBy>Beata BPR. Pietruś-Rak</cp:lastModifiedBy>
  <cp:revision>226</cp:revision>
  <cp:lastPrinted>2017-08-28T09:08:46Z</cp:lastPrinted>
  <dcterms:created xsi:type="dcterms:W3CDTF">2011-10-05T09:27:36Z</dcterms:created>
  <dcterms:modified xsi:type="dcterms:W3CDTF">2017-08-28T12:55:27Z</dcterms:modified>
</cp:coreProperties>
</file>